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D52254-45B6-45B0-9ABA-CC8398612D2C}">
  <a:tblStyle styleId="{01D52254-45B6-45B0-9ABA-CC8398612D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5562c2f4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5562c2f4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5562c2f4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5562c2f4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5562c2f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5562c2f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5562c2f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5562c2f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5562c2f4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5562c2f4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5562c2f4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5562c2f4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5562c2f4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5562c2f4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5562c2f4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5562c2f4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5562c2f4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5562c2f4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5562c2f4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5562c2f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5562c2f4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5562c2f4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5fe7a6d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5fe7a6d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5562c2f4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5562c2f4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4 - Bank Churn Analysis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Alaina Duquette, Justin </a:t>
            </a:r>
            <a:r>
              <a:rPr lang="en"/>
              <a:t>Lawrence</a:t>
            </a:r>
            <a:r>
              <a:rPr lang="en"/>
              <a:t>, and Noah Eiseman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Characteristic #2 - Number of Products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1412325"/>
            <a:ext cx="38424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Customers who stayed have a higher median number of products than customers who left.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Use of a higher number of products indicates a customers activity at the bank and greater connection to a customers financial goals.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Products like High Interest Savings Accounts, mobile banking apps, and credit cards make banks more attractive to customers and deter customers from </a:t>
            </a:r>
            <a:r>
              <a:rPr lang="en" sz="1400"/>
              <a:t>choosing competitors. </a:t>
            </a:r>
            <a:endParaRPr sz="14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1247175"/>
            <a:ext cx="4126570" cy="37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Banking Strategies to Grow Product Offerings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7650" y="1470775"/>
            <a:ext cx="42075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Market Research and Customer Insights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Gather customer needs, preferences, and pain points. 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Has led to the growth of digital banking, direct deposit, and credit card rewards programs. </a:t>
            </a:r>
            <a:endParaRPr sz="1400"/>
          </a:p>
          <a:p>
            <a:pPr indent="0" lvl="0" marL="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400"/>
              <a:t>Cross-Selling and Upselling: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Focused on encouraging existing customers to adopt additional banking products and premium services. 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</a:t>
            </a:r>
            <a:r>
              <a:rPr lang="en" sz="1400"/>
              <a:t>example, consumer bankers who want to start a business get access to a line of credit or accounting services. </a:t>
            </a:r>
            <a:endParaRPr sz="1400"/>
          </a:p>
          <a:p>
            <a:pPr indent="0" lvl="0" marL="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400"/>
              <a:t>The BILT credit card by Wells Fargo 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Pay rent without </a:t>
            </a:r>
            <a:r>
              <a:rPr lang="en" sz="1400"/>
              <a:t>penalties</a:t>
            </a:r>
            <a:r>
              <a:rPr lang="en" sz="1400"/>
              <a:t> andand earn points for cash back or travel rewards</a:t>
            </a:r>
            <a:endParaRPr sz="140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550" y="1221000"/>
            <a:ext cx="3904051" cy="327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Characteristic #3 - Estimated Salary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1412325"/>
            <a:ext cx="29670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Customers that stayed tended to have a lower average estimated salary than customers who left.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This variable might be correlated with the Age variable, showing that younger customers tends to have lower estimated income.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For </a:t>
            </a:r>
            <a:r>
              <a:rPr lang="en" sz="1107"/>
              <a:t>younger</a:t>
            </a:r>
            <a:r>
              <a:rPr lang="en" sz="1107"/>
              <a:t> customers with financial stability, taking advantage of banking products and savings programs can be beneficial. 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But banks tend to be a higher cost for lower </a:t>
            </a:r>
            <a:r>
              <a:rPr lang="en" sz="1107"/>
              <a:t>income customers due to overdraft fees.</a:t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07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775" y="1658388"/>
            <a:ext cx="5142747" cy="266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Banking Strategies to Attract Lower Income Customers</a:t>
            </a:r>
            <a:endParaRPr sz="2240"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1412325"/>
            <a:ext cx="38424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Recruitment Starting Early</a:t>
            </a:r>
            <a:endParaRPr sz="1200"/>
          </a:p>
          <a:p>
            <a:pPr indent="-304800" lvl="0" marL="45720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Enrolling students for debit/credit cards on high school and college campuses.</a:t>
            </a:r>
            <a:endParaRPr sz="1200"/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Higher </a:t>
            </a:r>
            <a:r>
              <a:rPr lang="en" sz="1200"/>
              <a:t>likelihood</a:t>
            </a:r>
            <a:r>
              <a:rPr lang="en" sz="1200"/>
              <a:t> of overdraft fees which are a source of income for banks. </a:t>
            </a:r>
            <a:endParaRPr sz="1200"/>
          </a:p>
          <a:p>
            <a:pPr indent="0" lvl="0" marL="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/>
              <a:t>Competitive Interest Rates: </a:t>
            </a:r>
            <a:endParaRPr sz="1200"/>
          </a:p>
          <a:p>
            <a:pPr indent="-304800" lvl="0" marL="45720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Cheap lending options </a:t>
            </a:r>
            <a:r>
              <a:rPr lang="en" sz="1200"/>
              <a:t>attract prospective home buyers and small business owners</a:t>
            </a:r>
            <a:endParaRPr sz="1200"/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Helps grow customer use of </a:t>
            </a:r>
            <a:r>
              <a:rPr lang="en" sz="1200"/>
              <a:t>banking products.</a:t>
            </a:r>
            <a:endParaRPr sz="1200"/>
          </a:p>
          <a:p>
            <a:pPr indent="0" lvl="0" marL="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/>
              <a:t>PNC Bank x Temple University</a:t>
            </a:r>
            <a:endParaRPr sz="1200"/>
          </a:p>
          <a:p>
            <a:pPr indent="-304800" lvl="0" marL="457200" marR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Offers special mobile banking, spending, and savings account programs with Temple University Students. </a:t>
            </a:r>
            <a:endParaRPr sz="1200"/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Benefits include no monthly service changes, one </a:t>
            </a:r>
            <a:r>
              <a:rPr lang="en" sz="1200"/>
              <a:t>automatic refund for overdrafts, and online statements. </a:t>
            </a:r>
            <a:endParaRPr sz="12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250" y="1568075"/>
            <a:ext cx="4267351" cy="284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1412325"/>
            <a:ext cx="38424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from the Analysis: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Age is the leading factor in the machine learning model. Median age for those that stayed was in the 30s and for those that left was in the 40s.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age band 27-35 had the highest number of retained customers and the third highest number of churned customers.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Banks should focus on nurturing Gen Z customers to grow and retain the new customer base into the future. 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0" y="1546525"/>
            <a:ext cx="4267350" cy="288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412325"/>
            <a:ext cx="38424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retention is a key area of focus for banks to ensure the longevity of their businesses.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ABC Multinational Corporation is keen on retaining customers and mitigating customer churn.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bank is looking to use its customer data to predict customer churn.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findings of this analysis will be used to inform decisions around customer retention strategies.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What are the key factors that predict customer churn and how can we mitigate churn in the future?</a:t>
            </a:r>
            <a:endParaRPr b="1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1247175"/>
            <a:ext cx="4267351" cy="320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412325"/>
            <a:ext cx="79518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contains over 165,000 customer entries the following features and target: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Credit Score</a:t>
            </a:r>
            <a:r>
              <a:rPr lang="en"/>
              <a:t> = </a:t>
            </a:r>
            <a:r>
              <a:rPr lang="en"/>
              <a:t> Used to predict credit behavior.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Country</a:t>
            </a:r>
            <a:r>
              <a:rPr lang="en"/>
              <a:t> = Demographic information of customers in France, Germany, and Spain.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Gender</a:t>
            </a:r>
            <a:r>
              <a:rPr lang="en"/>
              <a:t> = Demographic information.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Age </a:t>
            </a:r>
            <a:r>
              <a:rPr lang="en"/>
              <a:t>=</a:t>
            </a:r>
            <a:r>
              <a:rPr b="1" lang="en"/>
              <a:t> </a:t>
            </a:r>
            <a:r>
              <a:rPr lang="en"/>
              <a:t>Demographic information.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Tenure</a:t>
            </a:r>
            <a:r>
              <a:rPr lang="en"/>
              <a:t> = Length of customer patronage at bank.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Balance</a:t>
            </a:r>
            <a:r>
              <a:rPr lang="en"/>
              <a:t> = Total dollar value of customer balance at bank.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Number of Products</a:t>
            </a:r>
            <a:r>
              <a:rPr lang="en"/>
              <a:t> = Number of banking products for each customer.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Ownership of Credit Card</a:t>
            </a:r>
            <a:r>
              <a:rPr lang="en"/>
              <a:t> = Binary variable on whether a customer has a credit card.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Member Activity</a:t>
            </a:r>
            <a:r>
              <a:rPr lang="en"/>
              <a:t> = Binary variable on whether a customer’s account is active.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Estimated Customer Salary </a:t>
            </a:r>
            <a:r>
              <a:rPr lang="en"/>
              <a:t> = Dollar value of customer’s salary.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Churn</a:t>
            </a:r>
            <a:r>
              <a:rPr lang="en"/>
              <a:t> = Binary variable, 1 indicates the customer left, 0 indicates the customer stayed.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596100" y="1450225"/>
            <a:ext cx="79518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195"/>
              <a:t>The database showed an imbalance in the number of customers that stayed and customers that left the bank. </a:t>
            </a:r>
            <a:r>
              <a:rPr lang="en" sz="1195"/>
              <a:t>Around 4 of every 5 records were for customers who did not leave the bank.</a:t>
            </a:r>
            <a:endParaRPr sz="11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195"/>
              <a:t>To address this imbalance, we used the Random Over Sampling module within our machine learning model. </a:t>
            </a:r>
            <a:endParaRPr sz="11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195"/>
              <a:t>Using this module helped us increase the accuracy of our model in predicting </a:t>
            </a:r>
            <a:r>
              <a:rPr lang="en" sz="1195"/>
              <a:t>churned</a:t>
            </a:r>
            <a:r>
              <a:rPr lang="en" sz="1195"/>
              <a:t> customers.</a:t>
            </a:r>
            <a:endParaRPr sz="1195"/>
          </a:p>
        </p:txBody>
      </p:sp>
      <p:graphicFrame>
        <p:nvGraphicFramePr>
          <p:cNvPr id="107" name="Google Shape;107;p16"/>
          <p:cNvGraphicFramePr/>
          <p:nvPr/>
        </p:nvGraphicFramePr>
        <p:xfrm>
          <a:off x="727650" y="20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{01D52254-45B6-45B0-9ABA-CC8398612D2C}</a:tableStyleId>
              </a:tblPr>
              <a:tblGrid>
                <a:gridCol w="1931175"/>
                <a:gridCol w="1878825"/>
              </a:tblGrid>
              <a:tr h="269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Customers in Database</a:t>
                      </a:r>
                      <a:endParaRPr b="1" sz="1000"/>
                    </a:p>
                  </a:txBody>
                  <a:tcPr marT="91425" marB="91425" marR="91425" marL="91425"/>
                </a:tc>
                <a:tc hMerge="1"/>
              </a:tr>
              <a:tr h="26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Churn = 0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Churn = 1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6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130,113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34,921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and Results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7675" y="1458125"/>
            <a:ext cx="76887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The Random Forest Model correctly predicts the outcome in more than 9 out of 10 cases, with an accuracy of 0.94, indicating a high ratio of correctly predicted observations to the total number of observations.</a:t>
            </a:r>
            <a:endParaRPr sz="9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graphicFrame>
        <p:nvGraphicFramePr>
          <p:cNvPr id="114" name="Google Shape;114;p17"/>
          <p:cNvGraphicFramePr/>
          <p:nvPr/>
        </p:nvGraphicFramePr>
        <p:xfrm>
          <a:off x="1219263" y="257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{01D52254-45B6-45B0-9ABA-CC8398612D2C}</a:tableStyleId>
              </a:tblPr>
              <a:tblGrid>
                <a:gridCol w="2747200"/>
                <a:gridCol w="1007925"/>
                <a:gridCol w="747525"/>
                <a:gridCol w="994825"/>
                <a:gridCol w="903200"/>
              </a:tblGrid>
              <a:tr h="16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 Model Results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F1-Score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Support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3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Churn = 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32493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Churn = 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32564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65057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Informing Strategic </a:t>
            </a:r>
            <a:r>
              <a:rPr lang="en"/>
              <a:t>Decision</a:t>
            </a:r>
            <a:r>
              <a:rPr lang="en"/>
              <a:t> Making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38" y="1476525"/>
            <a:ext cx="5638922" cy="34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Characteristic #1 - Age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1412325"/>
            <a:ext cx="32376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Across regional gender indicators, the median age of customers who stayed was 36 while the median age customers who left was 44.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The line graph shows the imbalance of customer types within the dataset but shows key difference where the age values peak.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Both customer types have long tails, indicating that there is still a sizable number of customers over 50.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313" y="1094774"/>
            <a:ext cx="4347900" cy="10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400" y="2321650"/>
            <a:ext cx="5177723" cy="228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Characteristic #1 - Age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1412325"/>
            <a:ext cx="38424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87" y="1412325"/>
            <a:ext cx="8215826" cy="1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88" y="3147850"/>
            <a:ext cx="8116413" cy="1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8643525" y="1150600"/>
            <a:ext cx="420900" cy="374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7650" y="55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Banking Strategies to Attract Young Customers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95600" y="1377225"/>
            <a:ext cx="43167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Young people prefer tech-savvy banking.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en" sz="1150"/>
              <a:t>Crafting an engaging application that offers easy navigation for customers is crucial.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en" sz="1150"/>
              <a:t>Integrating an AI interface to provide support for general customer inquiries can enhance the user experience further.</a:t>
            </a:r>
            <a:endParaRPr sz="115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Parental Guidance.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en" sz="1150"/>
              <a:t>It's common for a significant portion of gen Z customers to have their first financial institution account opened by their parents.</a:t>
            </a:r>
            <a:endParaRPr sz="115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Capital One’s luxe reimagine of banking.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en" sz="1150"/>
              <a:t>Capital One cafes create a safe space for both relaxing and meeting for financial services. 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en" sz="1150"/>
              <a:t>Has been successful with millennial and gen Z customers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7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15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000" y="1387938"/>
            <a:ext cx="3793050" cy="31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